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8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5577AD-4BB1-8FAC-DC2A-8DD0CA08EA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8ADCAFC-8995-B7CD-36E8-C397EBEB47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D92CBA-5DB4-791F-029C-CCACC7B38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AEE4-E954-4862-8B14-91885B17E261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8546F0-61D6-8F27-3DA1-02021D8B4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8E42F44-A757-465F-652E-AA7ACFB7B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4AD3-B91E-4879-A8DD-C56F8562D0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48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4559DD-4B34-697C-BD90-A02A09D43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4F89C24-4D25-D46C-8E0C-1A261E1EA1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1E92AEA-E6B9-4527-0660-BE8694126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AEE4-E954-4862-8B14-91885B17E261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B4BAC1-C6F5-7664-B1AB-06F530F81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95B5C2-5AC2-C484-0694-455FEC72A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4AD3-B91E-4879-A8DD-C56F8562D0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2568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88EC4B1-E914-EFFF-72FE-6ECF7EBFC0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8531B44-7C76-8EE7-7572-8C2F779C60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73E12D-87BE-90E9-D085-AF98A5443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AEE4-E954-4862-8B14-91885B17E261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ECA3AF-B433-42E4-764C-469F2B0BA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69434B-CEF2-BF4D-BBCC-8BE590EBB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4AD3-B91E-4879-A8DD-C56F8562D0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22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86C401-1AC3-3E03-4AB3-04FE1E85F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501B889-9CE4-28E6-D65B-65B1376EBF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DB23FA-2770-A3A5-1592-FE5EA6F05D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AEE4-E954-4862-8B14-91885B17E261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4FD12CD-7906-43D7-FE24-0F44E0DAA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F30D50-EF6B-F9EF-BB20-B33642BD7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4AD3-B91E-4879-A8DD-C56F8562D0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946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4DB9C6-A786-C4C7-6401-1807F86B9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50BB7FD-40D4-0C6B-F17E-054BD0F62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F77508-D9C5-2A7F-0000-2BF85F98D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AEE4-E954-4862-8B14-91885B17E261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59FDEC5-8092-48D6-2265-D172DD66C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54FCB4-37BC-B91A-4639-C2B772BDC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4AD3-B91E-4879-A8DD-C56F8562D0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3696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ACC755-1BA3-6FB2-6117-BA13EB0DF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012CA38-D995-ADFE-0ED1-C5ED30CF82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C28762D-3958-A311-A74E-7020324C6E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23B022E-8032-42C0-65ED-DA361BBDC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AEE4-E954-4862-8B14-91885B17E261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0881835-524E-56D3-B2D1-280077852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8BD70B5-9BED-5A2C-C743-74815A77C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4AD3-B91E-4879-A8DD-C56F8562D0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8618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7171BB-CC28-AA9F-7D89-A6A0D3949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910F563-FB51-7789-3748-AF53B49AD5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7945B86-7D2D-0675-4DF2-BF2610DA8E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F9C776A-2351-5575-BA9C-4CC186E58A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160A4C4-1F15-5E1A-892C-17914BB3DE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1425AEB-DF34-EC5C-4892-7EEF7BB86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AEE4-E954-4862-8B14-91885B17E261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880E7ED-E67B-1F2B-0DA1-64D5E078C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99B793D-58A5-C98E-D513-348CFE447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4AD3-B91E-4879-A8DD-C56F8562D0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8656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BB0272-04F8-977C-8FB3-332DA81DA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CC679E1-FC21-B93D-BEE9-473CB7CF0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AEE4-E954-4862-8B14-91885B17E261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E80410F-0BFE-1105-4400-6F06AF6A6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5E10E6C-A68B-B0FE-7C36-19A3F375C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4AD3-B91E-4879-A8DD-C56F8562D0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5477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1133F8F-FF40-F66F-8E8C-F12C77F6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AEE4-E954-4862-8B14-91885B17E261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0EFE057-146C-222F-285B-1049B4022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C467F85-8EAD-8DD7-BF6D-A40D43939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4AD3-B91E-4879-A8DD-C56F8562D0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9151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83590F-7E47-A161-224F-4BA1D7361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84788F-6513-2F70-3DEB-E3AF716855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A4B8E4D-C933-C19C-6700-7A329D37B0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2E4A9D-3145-AB78-32B4-65BA6734B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AEE4-E954-4862-8B14-91885B17E261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725B808-010F-6FA3-59D0-F59E69A95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426D5E0-7430-029D-626C-EDB991471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4AD3-B91E-4879-A8DD-C56F8562D0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3651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791C77-1F59-475F-8973-B22AD1440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46996A0-076D-5FE6-515D-DED9082293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19B74FD-56E5-A0DE-AF1D-118B1C9248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7155DD-8CDE-A0D1-57B1-E31DAE478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2AEE4-E954-4862-8B14-91885B17E261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932AD77-EFD1-A49C-5A90-4F36F135F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AA326D-285D-E38B-DF3D-AB784161B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2E4AD3-B91E-4879-A8DD-C56F8562D0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1164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4AA203A-2020-560F-D676-4C6AEB5CF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092742E-B48F-5D1F-767F-2A1FC76065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FAA006-774A-B25C-908C-0EB1E0C68A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2AEE4-E954-4862-8B14-91885B17E261}" type="datetimeFigureOut">
              <a:rPr kumimoji="1" lang="ja-JP" altLang="en-US" smtClean="0"/>
              <a:t>2024/8/6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E062B4-8C69-AAC8-0712-13FF6CB51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AA65317-AC2C-16F4-26F9-EC46BD5352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E4AD3-B91E-4879-A8DD-C56F8562D0E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1736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9D0AAF0F-FC9F-6E89-607B-253D15F458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067" y="599680"/>
            <a:ext cx="10383699" cy="3372321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4513209-483B-C030-EDDB-211A09965AE3}"/>
              </a:ext>
            </a:extLst>
          </p:cNvPr>
          <p:cNvSpPr txBox="1"/>
          <p:nvPr/>
        </p:nvSpPr>
        <p:spPr>
          <a:xfrm>
            <a:off x="625067" y="4390372"/>
            <a:ext cx="505779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① 施設名に「琉球大学病院」を選択</a:t>
            </a:r>
            <a:endParaRPr kumimoji="1" lang="en-US" altLang="ja-JP" dirty="0"/>
          </a:p>
          <a:p>
            <a:r>
              <a:rPr lang="ja-JP" altLang="en-US" dirty="0"/>
              <a:t>② 施設に応じた施設コードがセットされる</a:t>
            </a:r>
            <a:endParaRPr lang="en-US" altLang="ja-JP" dirty="0"/>
          </a:p>
          <a:p>
            <a:r>
              <a:rPr lang="ja-JP" altLang="en-US" dirty="0"/>
              <a:t>③ 施設ごとの登録番号に、「</a:t>
            </a:r>
            <a:r>
              <a:rPr lang="en-US" altLang="ja-JP" dirty="0"/>
              <a:t>001</a:t>
            </a:r>
            <a:r>
              <a:rPr lang="ja-JP" altLang="en-US" dirty="0"/>
              <a:t>」を入力</a:t>
            </a:r>
            <a:endParaRPr lang="en-US" altLang="ja-JP" dirty="0"/>
          </a:p>
          <a:p>
            <a:r>
              <a:rPr kumimoji="1" lang="ja-JP" altLang="en-US" dirty="0"/>
              <a:t>④ 症例登録番号として、</a:t>
            </a:r>
            <a:r>
              <a:rPr kumimoji="1" lang="en-US" altLang="ja-JP" dirty="0"/>
              <a:t>ryu-001 </a:t>
            </a:r>
            <a:r>
              <a:rPr kumimoji="1" lang="ja-JP" altLang="en-US" dirty="0"/>
              <a:t>が設定される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40427DD-3195-F975-D9AA-8FB991774797}"/>
              </a:ext>
            </a:extLst>
          </p:cNvPr>
          <p:cNvSpPr txBox="1"/>
          <p:nvPr/>
        </p:nvSpPr>
        <p:spPr>
          <a:xfrm>
            <a:off x="9566910" y="1502550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97D4C9D-9E60-68B0-EDCF-0472556F7488}"/>
              </a:ext>
            </a:extLst>
          </p:cNvPr>
          <p:cNvSpPr txBox="1"/>
          <p:nvPr/>
        </p:nvSpPr>
        <p:spPr>
          <a:xfrm>
            <a:off x="5552261" y="2208490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90EBFB6-3701-983E-9123-7985106B55A5}"/>
              </a:ext>
            </a:extLst>
          </p:cNvPr>
          <p:cNvSpPr txBox="1"/>
          <p:nvPr/>
        </p:nvSpPr>
        <p:spPr>
          <a:xfrm>
            <a:off x="5552261" y="2905780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③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51050412-CC23-F050-8A9D-C491898095C2}"/>
              </a:ext>
            </a:extLst>
          </p:cNvPr>
          <p:cNvSpPr txBox="1"/>
          <p:nvPr/>
        </p:nvSpPr>
        <p:spPr>
          <a:xfrm>
            <a:off x="5545046" y="3458671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>
                <a:solidFill>
                  <a:srgbClr val="FF0000"/>
                </a:solidFill>
              </a:rPr>
              <a:t>④</a:t>
            </a:r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321F9EC9-C658-3BDB-6F67-81D94E1E9722}"/>
              </a:ext>
            </a:extLst>
          </p:cNvPr>
          <p:cNvSpPr txBox="1"/>
          <p:nvPr/>
        </p:nvSpPr>
        <p:spPr>
          <a:xfrm>
            <a:off x="625067" y="5967430"/>
            <a:ext cx="94179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それぞれの番号に応じたフィールドの定義を、次ページ以降のスライドで、ご説明します</a:t>
            </a:r>
            <a:endParaRPr kumimoji="1" lang="en-US" altLang="ja-JP" dirty="0"/>
          </a:p>
          <a:p>
            <a:r>
              <a:rPr lang="ja-JP" altLang="en-US" dirty="0"/>
              <a:t>最初のスライドは、オンラインデザイナーでのフォーム画面です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85861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0A9A634-84EA-61A6-44DE-CFEEC63E6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992" y="366285"/>
            <a:ext cx="10498015" cy="6125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434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9CD6367-ABFD-E9F7-5899-2923351C7996}"/>
              </a:ext>
            </a:extLst>
          </p:cNvPr>
          <p:cNvSpPr txBox="1"/>
          <p:nvPr/>
        </p:nvSpPr>
        <p:spPr>
          <a:xfrm>
            <a:off x="462914" y="96322"/>
            <a:ext cx="9058276" cy="1497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① 施設名のドロップダウンリストの設定</a:t>
            </a:r>
            <a:endParaRPr kumimoji="1" lang="en-US" altLang="ja-JP" dirty="0"/>
          </a:p>
          <a:p>
            <a:r>
              <a:rPr kumimoji="1" lang="ja-JP" altLang="en-US" dirty="0"/>
              <a:t>　選択肢を、以下のように設定します。変数名は、</a:t>
            </a:r>
            <a:r>
              <a:rPr lang="en-US" altLang="ja-JP" b="1" dirty="0" err="1"/>
              <a:t>inst_name</a:t>
            </a:r>
            <a:r>
              <a:rPr lang="en-US" altLang="ja-JP" dirty="0"/>
              <a:t> </a:t>
            </a:r>
            <a:r>
              <a:rPr lang="ja-JP" altLang="en-US" dirty="0"/>
              <a:t>です</a:t>
            </a:r>
            <a:endParaRPr kumimoji="1" lang="en-US" altLang="zh-CN" dirty="0"/>
          </a:p>
          <a:p>
            <a:r>
              <a:rPr lang="ja-JP" altLang="en-US" dirty="0"/>
              <a:t>　</a:t>
            </a:r>
            <a:r>
              <a:rPr kumimoji="1" lang="en-US" altLang="zh-CN" dirty="0"/>
              <a:t>1, </a:t>
            </a:r>
            <a:r>
              <a:rPr kumimoji="1" lang="zh-CN" altLang="en-US" dirty="0"/>
              <a:t>琉球大学病院</a:t>
            </a:r>
          </a:p>
          <a:p>
            <a:r>
              <a:rPr kumimoji="1" lang="ja-JP" altLang="en-US" dirty="0"/>
              <a:t>　</a:t>
            </a:r>
            <a:r>
              <a:rPr kumimoji="1" lang="en-US" altLang="zh-CN" dirty="0"/>
              <a:t>2, </a:t>
            </a:r>
            <a:r>
              <a:rPr kumimoji="1" lang="zh-CN" altLang="en-US" dirty="0"/>
              <a:t>神戸大学医学部附属病院</a:t>
            </a:r>
          </a:p>
          <a:p>
            <a:r>
              <a:rPr kumimoji="1" lang="ja-JP" altLang="en-US" dirty="0"/>
              <a:t>　</a:t>
            </a:r>
            <a:r>
              <a:rPr kumimoji="1" lang="en-US" altLang="zh-CN" dirty="0"/>
              <a:t>3, </a:t>
            </a:r>
            <a:r>
              <a:rPr kumimoji="1" lang="zh-CN" altLang="en-US" dirty="0"/>
              <a:t>九州大学病院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75A0441-165D-495C-2F99-BD58A5AF4E9A}"/>
              </a:ext>
            </a:extLst>
          </p:cNvPr>
          <p:cNvSpPr txBox="1"/>
          <p:nvPr/>
        </p:nvSpPr>
        <p:spPr>
          <a:xfrm>
            <a:off x="462914" y="1783615"/>
            <a:ext cx="11561446" cy="34163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dirty="0"/>
              <a:t>②</a:t>
            </a:r>
            <a:r>
              <a:rPr kumimoji="1" lang="ja-JP" altLang="en-US" dirty="0"/>
              <a:t> 施設コードのアクションタグの設定</a:t>
            </a:r>
            <a:endParaRPr kumimoji="1" lang="en-US" altLang="ja-JP" dirty="0"/>
          </a:p>
          <a:p>
            <a:r>
              <a:rPr lang="ja-JP" altLang="en-US" dirty="0"/>
              <a:t>　フィールドは、テキストボックスで、変数名は、</a:t>
            </a:r>
            <a:r>
              <a:rPr lang="en-US" altLang="ja-JP" b="1" dirty="0" err="1"/>
              <a:t>inst_code</a:t>
            </a:r>
            <a:r>
              <a:rPr lang="en-US" altLang="ja-JP" dirty="0"/>
              <a:t> </a:t>
            </a:r>
            <a:r>
              <a:rPr lang="ja-JP" altLang="en-US" dirty="0"/>
              <a:t>です</a:t>
            </a:r>
            <a:endParaRPr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　</a:t>
            </a:r>
            <a:r>
              <a:rPr kumimoji="1" lang="en-US" altLang="ja-JP" b="1" dirty="0"/>
              <a:t>@CALCTEXT( if([</a:t>
            </a:r>
            <a:r>
              <a:rPr kumimoji="1" lang="en-US" altLang="ja-JP" b="1" dirty="0" err="1"/>
              <a:t>inst_name</a:t>
            </a:r>
            <a:r>
              <a:rPr kumimoji="1" lang="en-US" altLang="ja-JP" b="1" dirty="0"/>
              <a:t>]='1', "</a:t>
            </a:r>
            <a:r>
              <a:rPr kumimoji="1" lang="en-US" altLang="ja-JP" b="1" dirty="0" err="1"/>
              <a:t>ryu</a:t>
            </a:r>
            <a:r>
              <a:rPr kumimoji="1" lang="en-US" altLang="ja-JP" b="1" dirty="0"/>
              <a:t>", if([</a:t>
            </a:r>
            <a:r>
              <a:rPr kumimoji="1" lang="en-US" altLang="ja-JP" b="1" dirty="0" err="1"/>
              <a:t>inst_name</a:t>
            </a:r>
            <a:r>
              <a:rPr kumimoji="1" lang="en-US" altLang="ja-JP" b="1" dirty="0"/>
              <a:t>]='2', "</a:t>
            </a:r>
            <a:r>
              <a:rPr kumimoji="1" lang="en-US" altLang="ja-JP" b="1" dirty="0" err="1"/>
              <a:t>kobe</a:t>
            </a:r>
            <a:r>
              <a:rPr kumimoji="1" lang="en-US" altLang="ja-JP" b="1" dirty="0"/>
              <a:t>", if([</a:t>
            </a:r>
            <a:r>
              <a:rPr kumimoji="1" lang="en-US" altLang="ja-JP" b="1" dirty="0" err="1"/>
              <a:t>inst_name</a:t>
            </a:r>
            <a:r>
              <a:rPr kumimoji="1" lang="en-US" altLang="ja-JP" b="1" dirty="0"/>
              <a:t>] = '3', "kyu",'')) ))</a:t>
            </a:r>
          </a:p>
          <a:p>
            <a:endParaRPr lang="en-US" altLang="ja-JP" b="1" dirty="0"/>
          </a:p>
          <a:p>
            <a:r>
              <a:rPr kumimoji="1" lang="ja-JP" altLang="en-US" b="1" dirty="0"/>
              <a:t>　</a:t>
            </a:r>
            <a:r>
              <a:rPr kumimoji="1" lang="en-US" altLang="ja-JP" dirty="0"/>
              <a:t>【</a:t>
            </a:r>
            <a:r>
              <a:rPr kumimoji="1" lang="ja-JP" altLang="en-US" dirty="0"/>
              <a:t>処理の内容</a:t>
            </a:r>
            <a:r>
              <a:rPr kumimoji="1" lang="en-US" altLang="ja-JP" dirty="0"/>
              <a:t>】</a:t>
            </a:r>
          </a:p>
          <a:p>
            <a:r>
              <a:rPr lang="ja-JP" altLang="en-US" dirty="0"/>
              <a:t>　アクションタグ </a:t>
            </a:r>
            <a:r>
              <a:rPr lang="en-US" altLang="ja-JP" dirty="0"/>
              <a:t>@CALCTEXT</a:t>
            </a:r>
            <a:r>
              <a:rPr lang="ja-JP" altLang="en-US" dirty="0"/>
              <a:t>の中で、条件付きロジック</a:t>
            </a:r>
            <a:r>
              <a:rPr lang="en-US" altLang="ja-JP" dirty="0"/>
              <a:t>if </a:t>
            </a:r>
            <a:r>
              <a:rPr lang="ja-JP" altLang="en-US" dirty="0"/>
              <a:t>を使用しています</a:t>
            </a:r>
            <a:endParaRPr lang="en-US" altLang="ja-JP" dirty="0"/>
          </a:p>
          <a:p>
            <a:r>
              <a:rPr lang="ja-JP" altLang="en-US" dirty="0"/>
              <a:t>　</a:t>
            </a:r>
            <a:r>
              <a:rPr lang="en-US" altLang="ja-JP" dirty="0"/>
              <a:t>@CALCTEXT</a:t>
            </a:r>
            <a:r>
              <a:rPr lang="ja-JP" altLang="en-US" dirty="0"/>
              <a:t>は、引数の式を評価して、結果を文字列として出力します</a:t>
            </a:r>
            <a:endParaRPr lang="en-US" altLang="ja-JP" dirty="0"/>
          </a:p>
          <a:p>
            <a:r>
              <a:rPr kumimoji="1" lang="ja-JP" altLang="en-US" dirty="0"/>
              <a:t>　</a:t>
            </a:r>
            <a:r>
              <a:rPr lang="ja-JP" altLang="en-US" dirty="0"/>
              <a:t>条件付きロジック</a:t>
            </a:r>
            <a:r>
              <a:rPr lang="en-US" altLang="ja-JP" dirty="0"/>
              <a:t>if</a:t>
            </a:r>
            <a:r>
              <a:rPr lang="ja-JP" altLang="en-US" dirty="0"/>
              <a:t>を入れ子にして、</a:t>
            </a:r>
            <a:r>
              <a:rPr lang="en-US" altLang="ja-JP" dirty="0" err="1"/>
              <a:t>inst_name</a:t>
            </a:r>
            <a:r>
              <a:rPr lang="ja-JP" altLang="en-US" dirty="0"/>
              <a:t>が</a:t>
            </a:r>
            <a:r>
              <a:rPr lang="en-US" altLang="ja-JP" dirty="0"/>
              <a:t>1</a:t>
            </a:r>
            <a:r>
              <a:rPr lang="ja-JP" altLang="en-US" dirty="0"/>
              <a:t>の場合は、</a:t>
            </a:r>
            <a:r>
              <a:rPr lang="en-US" altLang="ja-JP" dirty="0" err="1"/>
              <a:t>ryu</a:t>
            </a:r>
            <a:r>
              <a:rPr lang="en-US" altLang="ja-JP" dirty="0"/>
              <a:t>, 2</a:t>
            </a:r>
            <a:r>
              <a:rPr lang="ja-JP" altLang="en-US" dirty="0"/>
              <a:t>の場合は、</a:t>
            </a:r>
            <a:r>
              <a:rPr lang="en-US" altLang="ja-JP" dirty="0" err="1"/>
              <a:t>kobe</a:t>
            </a:r>
            <a:r>
              <a:rPr lang="en-US" altLang="ja-JP" dirty="0"/>
              <a:t>, 3</a:t>
            </a:r>
            <a:r>
              <a:rPr lang="ja-JP" altLang="en-US" dirty="0"/>
              <a:t>の場合は、</a:t>
            </a:r>
            <a:r>
              <a:rPr lang="en-US" altLang="ja-JP" dirty="0"/>
              <a:t>kyu </a:t>
            </a:r>
            <a:r>
              <a:rPr lang="ja-JP" altLang="en-US" dirty="0"/>
              <a:t>を出力</a:t>
            </a:r>
            <a:endParaRPr lang="en-US" altLang="ja-JP" dirty="0"/>
          </a:p>
          <a:p>
            <a:r>
              <a:rPr lang="ja-JP" altLang="en-US" dirty="0"/>
              <a:t>　します。このフィールドは、自動的に計算（文字列なので、正確には計算ではないですが）というか、</a:t>
            </a:r>
            <a:endParaRPr lang="en-US" altLang="ja-JP" dirty="0"/>
          </a:p>
          <a:p>
            <a:r>
              <a:rPr lang="ja-JP" altLang="en-US" dirty="0"/>
              <a:t>　評価されて、施設コードがセットされるので、アクションタグ </a:t>
            </a:r>
            <a:r>
              <a:rPr lang="en-US" altLang="ja-JP" b="1" dirty="0"/>
              <a:t>@HIDDEN</a:t>
            </a:r>
            <a:r>
              <a:rPr lang="en-US" altLang="ja-JP" dirty="0"/>
              <a:t> </a:t>
            </a:r>
            <a:r>
              <a:rPr lang="ja-JP" altLang="en-US" dirty="0"/>
              <a:t>を追加して、フィールドを見え</a:t>
            </a:r>
            <a:endParaRPr lang="en-US" altLang="ja-JP" dirty="0"/>
          </a:p>
          <a:p>
            <a:r>
              <a:rPr lang="ja-JP" altLang="en-US" dirty="0"/>
              <a:t>　なくしてもいいかもしれません</a:t>
            </a:r>
            <a:endParaRPr kumimoji="1" lang="en-US" altLang="ja-JP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F2D4697-6D6F-1062-BF2A-860D18D5CF64}"/>
              </a:ext>
            </a:extLst>
          </p:cNvPr>
          <p:cNvSpPr txBox="1"/>
          <p:nvPr/>
        </p:nvSpPr>
        <p:spPr>
          <a:xfrm>
            <a:off x="462914" y="5389899"/>
            <a:ext cx="9058276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dirty="0"/>
              <a:t>③</a:t>
            </a:r>
            <a:r>
              <a:rPr kumimoji="1" lang="ja-JP" altLang="en-US" dirty="0"/>
              <a:t> 施設ごとの登録番号の設定</a:t>
            </a:r>
            <a:endParaRPr kumimoji="1" lang="en-US" altLang="ja-JP" dirty="0"/>
          </a:p>
          <a:p>
            <a:r>
              <a:rPr kumimoji="1" lang="ja-JP" altLang="en-US" dirty="0"/>
              <a:t>　フィールドは、テキストボックスで、変数名は、</a:t>
            </a:r>
            <a:r>
              <a:rPr kumimoji="1" lang="en-US" altLang="ja-JP" b="1" dirty="0" err="1"/>
              <a:t>reg_</a:t>
            </a:r>
            <a:r>
              <a:rPr lang="en-US" altLang="ja-JP" b="1" dirty="0" err="1"/>
              <a:t>inst_name</a:t>
            </a:r>
            <a:r>
              <a:rPr lang="en-US" altLang="ja-JP" dirty="0"/>
              <a:t> </a:t>
            </a:r>
            <a:r>
              <a:rPr lang="ja-JP" altLang="en-US" dirty="0"/>
              <a:t>です</a:t>
            </a:r>
            <a:endParaRPr lang="en-US" altLang="ja-JP" dirty="0"/>
          </a:p>
          <a:p>
            <a:r>
              <a:rPr lang="ja-JP" altLang="en-US" dirty="0"/>
              <a:t>　フィールドノートは、「施設コードに続く番号（赤字の部分）を入力してください 例）</a:t>
            </a:r>
            <a:r>
              <a:rPr lang="en-US" altLang="ja-JP" dirty="0" err="1"/>
              <a:t>ryu</a:t>
            </a:r>
            <a:r>
              <a:rPr lang="en-US" altLang="ja-JP" dirty="0"/>
              <a:t>-&lt;font color="red"&gt;&lt;b&gt;003&lt;/b&gt;&lt;/font&gt;&gt;</a:t>
            </a:r>
            <a:r>
              <a:rPr lang="ja-JP" altLang="en-US" dirty="0"/>
              <a:t>」です</a:t>
            </a:r>
            <a:endParaRPr kumimoji="1"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649979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75A0441-165D-495C-2F99-BD58A5AF4E9A}"/>
              </a:ext>
            </a:extLst>
          </p:cNvPr>
          <p:cNvSpPr txBox="1"/>
          <p:nvPr/>
        </p:nvSpPr>
        <p:spPr>
          <a:xfrm>
            <a:off x="315277" y="366295"/>
            <a:ext cx="11561446" cy="35086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④ </a:t>
            </a:r>
            <a:r>
              <a:rPr lang="ja-JP" altLang="en-US" dirty="0"/>
              <a:t>症例登録番号</a:t>
            </a:r>
            <a:r>
              <a:rPr kumimoji="1" lang="ja-JP" altLang="en-US" dirty="0"/>
              <a:t>のアクションタグの設定</a:t>
            </a:r>
            <a:endParaRPr kumimoji="1" lang="en-US" altLang="ja-JP" dirty="0"/>
          </a:p>
          <a:p>
            <a:r>
              <a:rPr lang="ja-JP" altLang="en-US" dirty="0"/>
              <a:t>　フィールドは、テキストボックスで、変数名は、</a:t>
            </a:r>
            <a:r>
              <a:rPr lang="en-US" altLang="ja-JP" b="1" dirty="0" err="1"/>
              <a:t>reg_id</a:t>
            </a:r>
            <a:r>
              <a:rPr lang="en-US" altLang="ja-JP" dirty="0"/>
              <a:t> </a:t>
            </a:r>
            <a:r>
              <a:rPr lang="ja-JP" altLang="en-US" dirty="0"/>
              <a:t>です</a:t>
            </a:r>
            <a:endParaRPr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　</a:t>
            </a:r>
            <a:r>
              <a:rPr kumimoji="1" lang="en-US" altLang="ja-JP" b="1" dirty="0"/>
              <a:t>@CALCTEXT( if( [</a:t>
            </a:r>
            <a:r>
              <a:rPr kumimoji="1" lang="en-US" altLang="ja-JP" b="1" dirty="0" err="1"/>
              <a:t>inst_code</a:t>
            </a:r>
            <a:r>
              <a:rPr kumimoji="1" lang="en-US" altLang="ja-JP" b="1" dirty="0"/>
              <a:t>] !='' and [</a:t>
            </a:r>
            <a:r>
              <a:rPr kumimoji="1" lang="en-US" altLang="ja-JP" b="1" dirty="0" err="1"/>
              <a:t>reg_inst_id</a:t>
            </a:r>
            <a:r>
              <a:rPr kumimoji="1" lang="en-US" altLang="ja-JP" b="1" dirty="0"/>
              <a:t>] !='',</a:t>
            </a:r>
            <a:r>
              <a:rPr kumimoji="1" lang="en-US" altLang="ja-JP" b="1" dirty="0" err="1"/>
              <a:t>concat</a:t>
            </a:r>
            <a:r>
              <a:rPr kumimoji="1" lang="en-US" altLang="ja-JP" b="1" dirty="0"/>
              <a:t>([</a:t>
            </a:r>
            <a:r>
              <a:rPr kumimoji="1" lang="en-US" altLang="ja-JP" b="1" dirty="0" err="1"/>
              <a:t>inst_code</a:t>
            </a:r>
            <a:r>
              <a:rPr kumimoji="1" lang="en-US" altLang="ja-JP" b="1" dirty="0"/>
              <a:t>], '-', [</a:t>
            </a:r>
            <a:r>
              <a:rPr kumimoji="1" lang="en-US" altLang="ja-JP" b="1" dirty="0" err="1"/>
              <a:t>reg_inst_id</a:t>
            </a:r>
            <a:r>
              <a:rPr kumimoji="1" lang="en-US" altLang="ja-JP" b="1" dirty="0"/>
              <a:t>]), '') )</a:t>
            </a:r>
          </a:p>
          <a:p>
            <a:endParaRPr lang="en-US" altLang="ja-JP" b="1" dirty="0"/>
          </a:p>
          <a:p>
            <a:r>
              <a:rPr kumimoji="1" lang="ja-JP" altLang="en-US" b="1" dirty="0"/>
              <a:t>　</a:t>
            </a:r>
            <a:r>
              <a:rPr kumimoji="1" lang="en-US" altLang="ja-JP" dirty="0"/>
              <a:t>【</a:t>
            </a:r>
            <a:r>
              <a:rPr kumimoji="1" lang="ja-JP" altLang="en-US" dirty="0"/>
              <a:t>処理の内容</a:t>
            </a:r>
            <a:r>
              <a:rPr kumimoji="1" lang="en-US" altLang="ja-JP" dirty="0"/>
              <a:t>】</a:t>
            </a:r>
          </a:p>
          <a:p>
            <a:r>
              <a:rPr lang="ja-JP" altLang="en-US" dirty="0"/>
              <a:t>　②と同様に、アクションタグ </a:t>
            </a:r>
            <a:r>
              <a:rPr lang="en-US" altLang="ja-JP" dirty="0"/>
              <a:t>@CALCTEXT</a:t>
            </a:r>
            <a:r>
              <a:rPr lang="ja-JP" altLang="en-US" dirty="0"/>
              <a:t>の中で、条件付きロジック</a:t>
            </a:r>
            <a:r>
              <a:rPr lang="en-US" altLang="ja-JP" dirty="0"/>
              <a:t>if </a:t>
            </a:r>
            <a:r>
              <a:rPr lang="ja-JP" altLang="en-US" dirty="0"/>
              <a:t>を使用しています</a:t>
            </a:r>
            <a:endParaRPr lang="en-US" altLang="ja-JP" dirty="0"/>
          </a:p>
          <a:p>
            <a:r>
              <a:rPr kumimoji="1" lang="ja-JP" altLang="en-US" dirty="0"/>
              <a:t>　</a:t>
            </a:r>
            <a:r>
              <a:rPr lang="ja-JP" altLang="en-US" dirty="0"/>
              <a:t>条件付きロジック</a:t>
            </a:r>
            <a:r>
              <a:rPr lang="en-US" altLang="ja-JP" dirty="0"/>
              <a:t>if</a:t>
            </a:r>
            <a:r>
              <a:rPr lang="ja-JP" altLang="en-US" dirty="0"/>
              <a:t>で、</a:t>
            </a:r>
            <a:r>
              <a:rPr lang="en-US" altLang="ja-JP" dirty="0" err="1"/>
              <a:t>inst_code</a:t>
            </a:r>
            <a:r>
              <a:rPr lang="ja-JP" altLang="en-US" dirty="0"/>
              <a:t>と</a:t>
            </a:r>
            <a:r>
              <a:rPr lang="en-US" altLang="ja-JP" dirty="0" err="1"/>
              <a:t>reg_inst_id</a:t>
            </a:r>
            <a:r>
              <a:rPr lang="ja-JP" altLang="en-US" dirty="0"/>
              <a:t>が、空白でない場合は、</a:t>
            </a:r>
            <a:r>
              <a:rPr lang="en-US" altLang="ja-JP" dirty="0" err="1"/>
              <a:t>concat</a:t>
            </a:r>
            <a:r>
              <a:rPr lang="ja-JP" altLang="en-US" dirty="0"/>
              <a:t>関数で、</a:t>
            </a:r>
            <a:r>
              <a:rPr lang="en-US" altLang="ja-JP" dirty="0" err="1"/>
              <a:t>inst_code</a:t>
            </a:r>
            <a:r>
              <a:rPr lang="ja-JP" altLang="en-US" dirty="0"/>
              <a:t>の値と、</a:t>
            </a:r>
            <a:endParaRPr lang="en-US" altLang="ja-JP" dirty="0"/>
          </a:p>
          <a:p>
            <a:r>
              <a:rPr lang="ja-JP" altLang="en-US" dirty="0"/>
              <a:t>　ハイフン </a:t>
            </a:r>
            <a:r>
              <a:rPr lang="en-US" altLang="ja-JP" dirty="0"/>
              <a:t>– </a:t>
            </a:r>
            <a:r>
              <a:rPr lang="ja-JP" altLang="en-US" dirty="0"/>
              <a:t>と、</a:t>
            </a:r>
            <a:r>
              <a:rPr lang="en-US" altLang="ja-JP" dirty="0" err="1"/>
              <a:t>reg_inst_id</a:t>
            </a:r>
            <a:r>
              <a:rPr lang="en-US" altLang="ja-JP" dirty="0"/>
              <a:t> </a:t>
            </a:r>
            <a:r>
              <a:rPr lang="ja-JP" altLang="en-US" dirty="0"/>
              <a:t>の値を連結します</a:t>
            </a:r>
            <a:endParaRPr lang="en-US" altLang="ja-JP" dirty="0"/>
          </a:p>
          <a:p>
            <a:r>
              <a:rPr kumimoji="1" lang="ja-JP" altLang="en-US" dirty="0"/>
              <a:t>　これは、施設コードと施設ごとの登録番号が、空白でない場合、施設コードとハイフン、施設ごとの</a:t>
            </a:r>
            <a:endParaRPr kumimoji="1" lang="en-US" altLang="ja-JP" dirty="0"/>
          </a:p>
          <a:p>
            <a:r>
              <a:rPr lang="ja-JP" altLang="en-US" dirty="0"/>
              <a:t>　</a:t>
            </a:r>
            <a:r>
              <a:rPr kumimoji="1" lang="ja-JP" altLang="en-US" dirty="0"/>
              <a:t>登録番号を連結して、その結果を出力すると、なります</a:t>
            </a:r>
            <a:endParaRPr kumimoji="1" lang="en-US" altLang="ja-JP" dirty="0"/>
          </a:p>
          <a:p>
            <a:r>
              <a:rPr lang="ja-JP" altLang="en-US" dirty="0"/>
              <a:t>　例）</a:t>
            </a:r>
            <a:r>
              <a:rPr lang="en-US" altLang="ja-JP" sz="2400" b="1" dirty="0" err="1"/>
              <a:t>ryu</a:t>
            </a:r>
            <a:r>
              <a:rPr lang="en-US" altLang="ja-JP" sz="2400" b="1" dirty="0"/>
              <a:t> + - + 003 = ryu-003</a:t>
            </a:r>
            <a:endParaRPr kumimoji="1" lang="en-US" altLang="ja-JP" b="1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482BD43-8E1E-6682-F9C4-468F01E65240}"/>
              </a:ext>
            </a:extLst>
          </p:cNvPr>
          <p:cNvSpPr txBox="1"/>
          <p:nvPr/>
        </p:nvSpPr>
        <p:spPr>
          <a:xfrm>
            <a:off x="315277" y="4245412"/>
            <a:ext cx="9058276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注意事項</a:t>
            </a:r>
            <a:r>
              <a:rPr kumimoji="1" lang="en-US" altLang="ja-JP" dirty="0"/>
              <a:t>】</a:t>
            </a:r>
          </a:p>
          <a:p>
            <a:r>
              <a:rPr lang="ja-JP" altLang="en-US" dirty="0"/>
              <a:t>　②で、施設の数分だけ、入れ子が深くなることに注意してください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659920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586</Words>
  <Application>Microsoft Office PowerPoint</Application>
  <PresentationFormat>ワイド画面</PresentationFormat>
  <Paragraphs>44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mabe</dc:creator>
  <cp:lastModifiedBy>mabe</cp:lastModifiedBy>
  <cp:revision>14</cp:revision>
  <dcterms:created xsi:type="dcterms:W3CDTF">2024-08-06T00:30:05Z</dcterms:created>
  <dcterms:modified xsi:type="dcterms:W3CDTF">2024-08-06T01:27:39Z</dcterms:modified>
</cp:coreProperties>
</file>